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grandir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Semi-Bold" charset="1" panose="000007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2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802" y="8429157"/>
            <a:ext cx="3204396" cy="320439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73651" y="777578"/>
            <a:ext cx="7952606" cy="79526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46001">
                    <a:alpha val="100000"/>
                  </a:srgbClr>
                </a:gs>
                <a:gs pos="100000">
                  <a:srgbClr val="EE9937">
                    <a:alpha val="100000"/>
                  </a:srgbClr>
                </a:gs>
              </a:gsLst>
              <a:lin ang="0"/>
            </a:gra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73651" y="1556817"/>
            <a:ext cx="7173367" cy="717336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3740" t="0" r="-26353" b="0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633956" y="6141253"/>
            <a:ext cx="2870983" cy="2623785"/>
            <a:chOff x="0" y="0"/>
            <a:chExt cx="756144" cy="6910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6144" cy="691038"/>
            </a:xfrm>
            <a:custGeom>
              <a:avLst/>
              <a:gdLst/>
              <a:ahLst/>
              <a:cxnLst/>
              <a:rect r="r" b="b" t="t" l="l"/>
              <a:pathLst>
                <a:path h="691038" w="756144">
                  <a:moveTo>
                    <a:pt x="137527" y="0"/>
                  </a:moveTo>
                  <a:lnTo>
                    <a:pt x="618616" y="0"/>
                  </a:lnTo>
                  <a:cubicBezTo>
                    <a:pt x="655091" y="0"/>
                    <a:pt x="690071" y="14489"/>
                    <a:pt x="715863" y="40281"/>
                  </a:cubicBezTo>
                  <a:cubicBezTo>
                    <a:pt x="741654" y="66072"/>
                    <a:pt x="756144" y="101053"/>
                    <a:pt x="756144" y="137527"/>
                  </a:cubicBezTo>
                  <a:lnTo>
                    <a:pt x="756144" y="553511"/>
                  </a:lnTo>
                  <a:cubicBezTo>
                    <a:pt x="756144" y="629465"/>
                    <a:pt x="694571" y="691038"/>
                    <a:pt x="618616" y="691038"/>
                  </a:cubicBezTo>
                  <a:lnTo>
                    <a:pt x="137527" y="691038"/>
                  </a:lnTo>
                  <a:cubicBezTo>
                    <a:pt x="61573" y="691038"/>
                    <a:pt x="0" y="629465"/>
                    <a:pt x="0" y="553511"/>
                  </a:cubicBezTo>
                  <a:lnTo>
                    <a:pt x="0" y="137527"/>
                  </a:lnTo>
                  <a:cubicBezTo>
                    <a:pt x="0" y="101053"/>
                    <a:pt x="14489" y="66072"/>
                    <a:pt x="40281" y="40281"/>
                  </a:cubicBezTo>
                  <a:cubicBezTo>
                    <a:pt x="66072" y="14489"/>
                    <a:pt x="101053" y="0"/>
                    <a:pt x="1375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6001">
                    <a:alpha val="100000"/>
                  </a:srgbClr>
                </a:gs>
                <a:gs pos="100000">
                  <a:srgbClr val="EE9937">
                    <a:alpha val="100000"/>
                  </a:srgbClr>
                </a:gs>
              </a:gsLst>
              <a:lin ang="0"/>
            </a:gra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756144" cy="757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123013" y="6583489"/>
            <a:ext cx="1866025" cy="1845668"/>
          </a:xfrm>
          <a:custGeom>
            <a:avLst/>
            <a:gdLst/>
            <a:ahLst/>
            <a:cxnLst/>
            <a:rect r="r" b="b" t="t" l="l"/>
            <a:pathLst>
              <a:path h="1845668" w="1866025">
                <a:moveTo>
                  <a:pt x="0" y="0"/>
                </a:moveTo>
                <a:lnTo>
                  <a:pt x="1866025" y="0"/>
                </a:lnTo>
                <a:lnTo>
                  <a:pt x="1866025" y="1845668"/>
                </a:lnTo>
                <a:lnTo>
                  <a:pt x="0" y="1845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320131" y="-1449607"/>
            <a:ext cx="11736607" cy="117366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520233" y="777578"/>
            <a:ext cx="2113723" cy="2484076"/>
          </a:xfrm>
          <a:custGeom>
            <a:avLst/>
            <a:gdLst/>
            <a:ahLst/>
            <a:cxnLst/>
            <a:rect r="r" b="b" t="t" l="l"/>
            <a:pathLst>
              <a:path h="2484076" w="2113723">
                <a:moveTo>
                  <a:pt x="0" y="0"/>
                </a:moveTo>
                <a:lnTo>
                  <a:pt x="2113723" y="0"/>
                </a:lnTo>
                <a:lnTo>
                  <a:pt x="2113723" y="2484076"/>
                </a:lnTo>
                <a:lnTo>
                  <a:pt x="0" y="2484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47891" y="3483373"/>
            <a:ext cx="7768585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tru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Wearable &amp; IoT Security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7891" y="5437268"/>
            <a:ext cx="692920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Securing the Future of Connected Devices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7891" y="7921388"/>
            <a:ext cx="263938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35532" y="7921388"/>
            <a:ext cx="444549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Mahamadali Kadiwal</a:t>
            </a:r>
          </a:p>
        </p:txBody>
      </p:sp>
      <p:sp>
        <p:nvSpPr>
          <p:cNvPr name="Freeform 22" id="22"/>
          <p:cNvSpPr/>
          <p:nvPr/>
        </p:nvSpPr>
        <p:spPr>
          <a:xfrm flipH="false" flipV="true" rot="0">
            <a:off x="284394" y="8981869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2477" y="-1306434"/>
            <a:ext cx="8712840" cy="87128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84720" y="8440064"/>
            <a:ext cx="5107430" cy="51074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3511" y="1613352"/>
            <a:ext cx="7815410" cy="6181675"/>
            <a:chOff x="0" y="0"/>
            <a:chExt cx="1242587" cy="982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587" cy="982836"/>
            </a:xfrm>
            <a:custGeom>
              <a:avLst/>
              <a:gdLst/>
              <a:ahLst/>
              <a:cxnLst/>
              <a:rect r="r" b="b" t="t" l="l"/>
              <a:pathLst>
                <a:path h="982836" w="1242587">
                  <a:moveTo>
                    <a:pt x="24765" y="0"/>
                  </a:moveTo>
                  <a:lnTo>
                    <a:pt x="1217822" y="0"/>
                  </a:lnTo>
                  <a:cubicBezTo>
                    <a:pt x="1231499" y="0"/>
                    <a:pt x="1242587" y="11088"/>
                    <a:pt x="1242587" y="24765"/>
                  </a:cubicBezTo>
                  <a:lnTo>
                    <a:pt x="1242587" y="958071"/>
                  </a:lnTo>
                  <a:cubicBezTo>
                    <a:pt x="1242587" y="971749"/>
                    <a:pt x="1231499" y="982836"/>
                    <a:pt x="1217822" y="982836"/>
                  </a:cubicBezTo>
                  <a:lnTo>
                    <a:pt x="24765" y="982836"/>
                  </a:lnTo>
                  <a:cubicBezTo>
                    <a:pt x="11088" y="982836"/>
                    <a:pt x="0" y="971749"/>
                    <a:pt x="0" y="958071"/>
                  </a:cubicBezTo>
                  <a:lnTo>
                    <a:pt x="0" y="24765"/>
                  </a:lnTo>
                  <a:cubicBezTo>
                    <a:pt x="0" y="11088"/>
                    <a:pt x="11088" y="0"/>
                    <a:pt x="24765" y="0"/>
                  </a:cubicBezTo>
                  <a:close/>
                </a:path>
              </a:pathLst>
            </a:custGeom>
            <a:blipFill>
              <a:blip r:embed="rId2"/>
              <a:stretch>
                <a:fillRect l="-9359" t="0" r="-9359" b="0"/>
              </a:stretch>
            </a:blipFill>
            <a:ln w="104775" cap="rnd">
              <a:gradFill>
                <a:gsLst>
                  <a:gs pos="0">
                    <a:srgbClr val="E46001">
                      <a:alpha val="100000"/>
                    </a:srgbClr>
                  </a:gs>
                  <a:gs pos="100000">
                    <a:srgbClr val="EE993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383328" y="3839562"/>
            <a:ext cx="687793" cy="68779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83328" y="5059321"/>
            <a:ext cx="687793" cy="68779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83328" y="6279080"/>
            <a:ext cx="687793" cy="68779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true" rot="0">
            <a:off x="284394" y="8981869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9076855" y="2368311"/>
            <a:ext cx="9144000" cy="0"/>
          </a:xfrm>
          <a:prstGeom prst="line">
            <a:avLst/>
          </a:prstGeom>
          <a:ln cap="flat" w="104775">
            <a:solidFill>
              <a:srgbClr val="D9D9D9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true" flipV="false" rot="0">
            <a:off x="192465" y="8004237"/>
            <a:ext cx="2241259" cy="2282763"/>
          </a:xfrm>
          <a:custGeom>
            <a:avLst/>
            <a:gdLst/>
            <a:ahLst/>
            <a:cxnLst/>
            <a:rect r="r" b="b" t="t" l="l"/>
            <a:pathLst>
              <a:path h="2282763" w="2241259">
                <a:moveTo>
                  <a:pt x="2241258" y="0"/>
                </a:moveTo>
                <a:lnTo>
                  <a:pt x="0" y="0"/>
                </a:lnTo>
                <a:lnTo>
                  <a:pt x="0" y="2282763"/>
                </a:lnTo>
                <a:lnTo>
                  <a:pt x="2241258" y="2282763"/>
                </a:lnTo>
                <a:lnTo>
                  <a:pt x="224125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301977" y="3754199"/>
            <a:ext cx="656094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Smart wearables and IoT d</a:t>
            </a: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evices are shaping the connected world.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01977" y="4973957"/>
            <a:ext cx="656094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Security must evolve along with technology to protect user data and trust.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81913" y="904875"/>
            <a:ext cx="833388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Conclusion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01977" y="6193716"/>
            <a:ext cx="656094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Collaboration between developers, manufacturers, and users is</a:t>
            </a: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 essential.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44000" y="3939181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8237" y="5157473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44000" y="6377231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387565" y="7425095"/>
            <a:ext cx="687793" cy="68779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306213" y="7339732"/>
            <a:ext cx="6953087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Key Takeaway: “A smar</a:t>
            </a: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ter world must also be a safer world.”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48237" y="7523247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394" y="236883"/>
            <a:ext cx="17771106" cy="9773686"/>
            <a:chOff x="0" y="0"/>
            <a:chExt cx="4680456" cy="257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0456" cy="2574140"/>
            </a:xfrm>
            <a:custGeom>
              <a:avLst/>
              <a:gdLst/>
              <a:ahLst/>
              <a:cxnLst/>
              <a:rect r="r" b="b" t="t" l="l"/>
              <a:pathLst>
                <a:path h="2574140" w="4680456">
                  <a:moveTo>
                    <a:pt x="22218" y="0"/>
                  </a:moveTo>
                  <a:lnTo>
                    <a:pt x="4658238" y="0"/>
                  </a:lnTo>
                  <a:cubicBezTo>
                    <a:pt x="4670508" y="0"/>
                    <a:pt x="4680456" y="9947"/>
                    <a:pt x="4680456" y="22218"/>
                  </a:cubicBezTo>
                  <a:lnTo>
                    <a:pt x="4680456" y="2551922"/>
                  </a:lnTo>
                  <a:cubicBezTo>
                    <a:pt x="4680456" y="2564192"/>
                    <a:pt x="4670508" y="2574140"/>
                    <a:pt x="4658238" y="2574140"/>
                  </a:cubicBezTo>
                  <a:lnTo>
                    <a:pt x="22218" y="2574140"/>
                  </a:lnTo>
                  <a:cubicBezTo>
                    <a:pt x="9947" y="2574140"/>
                    <a:pt x="0" y="2564192"/>
                    <a:pt x="0" y="2551922"/>
                  </a:cubicBezTo>
                  <a:lnTo>
                    <a:pt x="0" y="22218"/>
                  </a:lnTo>
                  <a:cubicBezTo>
                    <a:pt x="0" y="9947"/>
                    <a:pt x="9947" y="0"/>
                    <a:pt x="222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680456" cy="264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47659" y="4041021"/>
            <a:ext cx="7411641" cy="4225100"/>
            <a:chOff x="0" y="0"/>
            <a:chExt cx="1952037" cy="11127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2037" cy="1112783"/>
            </a:xfrm>
            <a:custGeom>
              <a:avLst/>
              <a:gdLst/>
              <a:ahLst/>
              <a:cxnLst/>
              <a:rect r="r" b="b" t="t" l="l"/>
              <a:pathLst>
                <a:path h="1112783" w="1952037">
                  <a:moveTo>
                    <a:pt x="36560" y="0"/>
                  </a:moveTo>
                  <a:lnTo>
                    <a:pt x="1915478" y="0"/>
                  </a:lnTo>
                  <a:cubicBezTo>
                    <a:pt x="1935669" y="0"/>
                    <a:pt x="1952037" y="16368"/>
                    <a:pt x="1952037" y="36560"/>
                  </a:cubicBezTo>
                  <a:lnTo>
                    <a:pt x="1952037" y="1076224"/>
                  </a:lnTo>
                  <a:cubicBezTo>
                    <a:pt x="1952037" y="1096415"/>
                    <a:pt x="1935669" y="1112783"/>
                    <a:pt x="1915478" y="1112783"/>
                  </a:cubicBezTo>
                  <a:lnTo>
                    <a:pt x="36560" y="1112783"/>
                  </a:lnTo>
                  <a:cubicBezTo>
                    <a:pt x="16368" y="1112783"/>
                    <a:pt x="0" y="1096415"/>
                    <a:pt x="0" y="1076224"/>
                  </a:cubicBezTo>
                  <a:lnTo>
                    <a:pt x="0" y="36560"/>
                  </a:lnTo>
                  <a:cubicBezTo>
                    <a:pt x="0" y="16368"/>
                    <a:pt x="16368" y="0"/>
                    <a:pt x="365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6001">
                    <a:alpha val="100000"/>
                  </a:srgbClr>
                </a:gs>
                <a:gs pos="100000">
                  <a:srgbClr val="EE993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52037" cy="117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52412" y="2887951"/>
            <a:ext cx="7129738" cy="3929027"/>
            <a:chOff x="0" y="0"/>
            <a:chExt cx="887636" cy="4891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7636" cy="489155"/>
            </a:xfrm>
            <a:custGeom>
              <a:avLst/>
              <a:gdLst/>
              <a:ahLst/>
              <a:cxnLst/>
              <a:rect r="r" b="b" t="t" l="l"/>
              <a:pathLst>
                <a:path h="489155" w="887636">
                  <a:moveTo>
                    <a:pt x="32576" y="0"/>
                  </a:moveTo>
                  <a:lnTo>
                    <a:pt x="855060" y="0"/>
                  </a:lnTo>
                  <a:cubicBezTo>
                    <a:pt x="873051" y="0"/>
                    <a:pt x="887636" y="14585"/>
                    <a:pt x="887636" y="32576"/>
                  </a:cubicBezTo>
                  <a:lnTo>
                    <a:pt x="887636" y="456579"/>
                  </a:lnTo>
                  <a:cubicBezTo>
                    <a:pt x="887636" y="474570"/>
                    <a:pt x="873051" y="489155"/>
                    <a:pt x="855060" y="489155"/>
                  </a:cubicBezTo>
                  <a:lnTo>
                    <a:pt x="32576" y="489155"/>
                  </a:lnTo>
                  <a:cubicBezTo>
                    <a:pt x="14585" y="489155"/>
                    <a:pt x="0" y="474570"/>
                    <a:pt x="0" y="456579"/>
                  </a:cubicBezTo>
                  <a:lnTo>
                    <a:pt x="0" y="32576"/>
                  </a:lnTo>
                  <a:cubicBezTo>
                    <a:pt x="0" y="14585"/>
                    <a:pt x="14585" y="0"/>
                    <a:pt x="3257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449" r="0" b="-10449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15034" y="3320048"/>
            <a:ext cx="5466042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160"/>
              </a:lnSpc>
              <a:spcBef>
                <a:spcPct val="0"/>
              </a:spcBef>
            </a:pPr>
            <a:r>
              <a:rPr lang="en-US" b="true" sz="6800" strike="noStrike" u="non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 You</a:t>
            </a:r>
          </a:p>
          <a:p>
            <a:pPr algn="just" marL="0" indent="0" lvl="0">
              <a:lnSpc>
                <a:spcPts val="8160"/>
              </a:lnSpc>
              <a:spcBef>
                <a:spcPct val="0"/>
              </a:spcBef>
            </a:pPr>
            <a:r>
              <a:rPr lang="en-US" b="true" sz="6800" strike="noStrike" u="non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Very Much!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0">
            <a:off x="284394" y="8981869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93397" y="803776"/>
            <a:ext cx="2113723" cy="2484076"/>
          </a:xfrm>
          <a:custGeom>
            <a:avLst/>
            <a:gdLst/>
            <a:ahLst/>
            <a:cxnLst/>
            <a:rect r="r" b="b" t="t" l="l"/>
            <a:pathLst>
              <a:path h="2484076" w="2113723">
                <a:moveTo>
                  <a:pt x="0" y="0"/>
                </a:moveTo>
                <a:lnTo>
                  <a:pt x="2113723" y="0"/>
                </a:lnTo>
                <a:lnTo>
                  <a:pt x="2113723" y="2484076"/>
                </a:lnTo>
                <a:lnTo>
                  <a:pt x="0" y="2484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899338" y="6617131"/>
            <a:ext cx="2218554" cy="2364738"/>
          </a:xfrm>
          <a:custGeom>
            <a:avLst/>
            <a:gdLst/>
            <a:ahLst/>
            <a:cxnLst/>
            <a:rect r="r" b="b" t="t" l="l"/>
            <a:pathLst>
              <a:path h="2364738" w="2218554">
                <a:moveTo>
                  <a:pt x="0" y="0"/>
                </a:moveTo>
                <a:lnTo>
                  <a:pt x="2218554" y="0"/>
                </a:lnTo>
                <a:lnTo>
                  <a:pt x="2218554" y="2364738"/>
                </a:lnTo>
                <a:lnTo>
                  <a:pt x="0" y="2364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749771" y="-2538229"/>
            <a:ext cx="5076457" cy="5076457"/>
          </a:xfrm>
          <a:custGeom>
            <a:avLst/>
            <a:gdLst/>
            <a:ahLst/>
            <a:cxnLst/>
            <a:rect r="r" b="b" t="t" l="l"/>
            <a:pathLst>
              <a:path h="5076457" w="5076457">
                <a:moveTo>
                  <a:pt x="0" y="0"/>
                </a:moveTo>
                <a:lnTo>
                  <a:pt x="5076458" y="0"/>
                </a:lnTo>
                <a:lnTo>
                  <a:pt x="5076458" y="5076458"/>
                </a:lnTo>
                <a:lnTo>
                  <a:pt x="0" y="50764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0800000">
            <a:off x="16082150" y="-2205850"/>
            <a:ext cx="4411701" cy="441170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0119" y="236883"/>
            <a:ext cx="18677312" cy="9773686"/>
            <a:chOff x="0" y="0"/>
            <a:chExt cx="4919127" cy="257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9127" cy="2574140"/>
            </a:xfrm>
            <a:custGeom>
              <a:avLst/>
              <a:gdLst/>
              <a:ahLst/>
              <a:cxnLst/>
              <a:rect r="r" b="b" t="t" l="l"/>
              <a:pathLst>
                <a:path h="2574140" w="4919127">
                  <a:moveTo>
                    <a:pt x="21140" y="0"/>
                  </a:moveTo>
                  <a:lnTo>
                    <a:pt x="4897987" y="0"/>
                  </a:lnTo>
                  <a:cubicBezTo>
                    <a:pt x="4909663" y="0"/>
                    <a:pt x="4919127" y="9465"/>
                    <a:pt x="4919127" y="21140"/>
                  </a:cubicBezTo>
                  <a:lnTo>
                    <a:pt x="4919127" y="2553000"/>
                  </a:lnTo>
                  <a:cubicBezTo>
                    <a:pt x="4919127" y="2558606"/>
                    <a:pt x="4916900" y="2563983"/>
                    <a:pt x="4912935" y="2567948"/>
                  </a:cubicBezTo>
                  <a:cubicBezTo>
                    <a:pt x="4908971" y="2571912"/>
                    <a:pt x="4903594" y="2574140"/>
                    <a:pt x="4897987" y="2574140"/>
                  </a:cubicBezTo>
                  <a:lnTo>
                    <a:pt x="21140" y="2574140"/>
                  </a:lnTo>
                  <a:cubicBezTo>
                    <a:pt x="15533" y="2574140"/>
                    <a:pt x="10156" y="2571912"/>
                    <a:pt x="6192" y="2567948"/>
                  </a:cubicBezTo>
                  <a:cubicBezTo>
                    <a:pt x="2227" y="2563983"/>
                    <a:pt x="0" y="2558606"/>
                    <a:pt x="0" y="2553000"/>
                  </a:cubicBezTo>
                  <a:lnTo>
                    <a:pt x="0" y="21140"/>
                  </a:lnTo>
                  <a:cubicBezTo>
                    <a:pt x="0" y="15533"/>
                    <a:pt x="2227" y="10156"/>
                    <a:pt x="6192" y="6192"/>
                  </a:cubicBezTo>
                  <a:cubicBezTo>
                    <a:pt x="10156" y="2227"/>
                    <a:pt x="15533" y="0"/>
                    <a:pt x="211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919127" cy="264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73999" y="2782982"/>
            <a:ext cx="4914001" cy="5836288"/>
            <a:chOff x="0" y="0"/>
            <a:chExt cx="899880" cy="10687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9880" cy="1068775"/>
            </a:xfrm>
            <a:custGeom>
              <a:avLst/>
              <a:gdLst/>
              <a:ahLst/>
              <a:cxnLst/>
              <a:rect r="r" b="b" t="t" l="l"/>
              <a:pathLst>
                <a:path h="1068775" w="899880">
                  <a:moveTo>
                    <a:pt x="47264" y="0"/>
                  </a:moveTo>
                  <a:lnTo>
                    <a:pt x="852616" y="0"/>
                  </a:lnTo>
                  <a:cubicBezTo>
                    <a:pt x="878719" y="0"/>
                    <a:pt x="899880" y="21161"/>
                    <a:pt x="899880" y="47264"/>
                  </a:cubicBezTo>
                  <a:lnTo>
                    <a:pt x="899880" y="1021510"/>
                  </a:lnTo>
                  <a:cubicBezTo>
                    <a:pt x="899880" y="1047614"/>
                    <a:pt x="878719" y="1068775"/>
                    <a:pt x="852616" y="1068775"/>
                  </a:cubicBezTo>
                  <a:lnTo>
                    <a:pt x="47264" y="1068775"/>
                  </a:lnTo>
                  <a:cubicBezTo>
                    <a:pt x="21161" y="1068775"/>
                    <a:pt x="0" y="1047614"/>
                    <a:pt x="0" y="1021510"/>
                  </a:cubicBezTo>
                  <a:lnTo>
                    <a:pt x="0" y="47264"/>
                  </a:lnTo>
                  <a:cubicBezTo>
                    <a:pt x="0" y="21161"/>
                    <a:pt x="21161" y="0"/>
                    <a:pt x="47264" y="0"/>
                  </a:cubicBezTo>
                  <a:close/>
                </a:path>
              </a:pathLst>
            </a:custGeom>
            <a:blipFill>
              <a:blip r:embed="rId2"/>
              <a:stretch>
                <a:fillRect l="-39132" t="0" r="-39132" b="0"/>
              </a:stretch>
            </a:blipFill>
            <a:ln w="104775" cap="rnd">
              <a:gradFill>
                <a:gsLst>
                  <a:gs pos="0">
                    <a:srgbClr val="E46001">
                      <a:alpha val="100000"/>
                    </a:srgbClr>
                  </a:gs>
                  <a:gs pos="100000">
                    <a:srgbClr val="EE993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516344" y="1052031"/>
            <a:ext cx="10533630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b="true" sz="6000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</a:t>
            </a:r>
            <a:r>
              <a:rPr lang="en-US" b="true" sz="6000" strike="noStrike" u="non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roduction to Smart Wearables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6344" y="3538691"/>
            <a:ext cx="10312496" cy="110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6"/>
              </a:lnSpc>
            </a:pPr>
            <a:r>
              <a:rPr lang="en-US" sz="3147" spc="-62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Smart wearables are electronic devices worn on the body that connect to the internet or other devices.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284394" y="8981869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16344" y="5028476"/>
            <a:ext cx="10533630" cy="172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1"/>
              </a:lnSpc>
            </a:pPr>
            <a:r>
              <a:rPr lang="en-US" b="true" sz="3215" spc="-64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Examples</a:t>
            </a:r>
            <a:r>
              <a:rPr lang="en-US" sz="3215" spc="-64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: Smartwatches, fitness trackers, smart glasses, health monitors, and AR/VR headsets.</a:t>
            </a:r>
          </a:p>
          <a:p>
            <a:pPr algn="l">
              <a:lnSpc>
                <a:spcPts val="450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05777" y="6632330"/>
            <a:ext cx="10533630" cy="113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1"/>
              </a:lnSpc>
            </a:pPr>
            <a:r>
              <a:rPr lang="en-US" sz="3215" spc="-64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These devices collect, process, and share user data in real time.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27720" y="-5130425"/>
            <a:ext cx="8712840" cy="87128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30453" y="-1525015"/>
            <a:ext cx="5107430" cy="51074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883140" y="447675"/>
            <a:ext cx="1219046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b="true" sz="6000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What is IoT (Internet of Things)?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416188" y="3582415"/>
            <a:ext cx="1455624" cy="1455624"/>
          </a:xfrm>
          <a:custGeom>
            <a:avLst/>
            <a:gdLst/>
            <a:ahLst/>
            <a:cxnLst/>
            <a:rect r="r" b="b" t="t" l="l"/>
            <a:pathLst>
              <a:path h="1455624" w="1455624">
                <a:moveTo>
                  <a:pt x="0" y="0"/>
                </a:moveTo>
                <a:lnTo>
                  <a:pt x="1455624" y="0"/>
                </a:lnTo>
                <a:lnTo>
                  <a:pt x="1455624" y="1455624"/>
                </a:lnTo>
                <a:lnTo>
                  <a:pt x="0" y="145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028700" y="6115635"/>
            <a:ext cx="16230600" cy="0"/>
          </a:xfrm>
          <a:prstGeom prst="line">
            <a:avLst/>
          </a:prstGeom>
          <a:ln cap="flat" w="104775">
            <a:solidFill>
              <a:srgbClr val="D9D9D9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62191" y="1009650"/>
            <a:ext cx="2501805" cy="0"/>
          </a:xfrm>
          <a:prstGeom prst="line">
            <a:avLst/>
          </a:prstGeom>
          <a:ln cap="flat" w="38100">
            <a:solidFill>
              <a:srgbClr val="E464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5401396" y="1047750"/>
            <a:ext cx="2886478" cy="19048"/>
          </a:xfrm>
          <a:prstGeom prst="line">
            <a:avLst/>
          </a:prstGeom>
          <a:ln cap="flat" w="38100">
            <a:solidFill>
              <a:srgbClr val="E464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true" rot="0">
            <a:off x="284394" y="8981869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6996361" y="8981869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102870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028700" y="0"/>
                </a:lnTo>
                <a:lnTo>
                  <a:pt x="1028700" y="10287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65560" y="6499266"/>
            <a:ext cx="266375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30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ensors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65560" y="1927098"/>
            <a:ext cx="14556881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IoT refers to a network of interconnected devices that communicate and exchange data through the internet.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01805" y="5228539"/>
            <a:ext cx="13284390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57886" y="6499266"/>
            <a:ext cx="458611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Connectivity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(Wi-Fi, Bluetooth, LTE)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71812" y="6499266"/>
            <a:ext cx="367932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processing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30125" y="6465883"/>
            <a:ext cx="367932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 interface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99930" y="8209956"/>
            <a:ext cx="14556881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Smart home systems, connected cars, industrial IoT, and wearable tech.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33836" y="6469695"/>
            <a:ext cx="687793" cy="68779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98744" y="6567846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185415" y="6469695"/>
            <a:ext cx="687793" cy="68779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950323" y="6567846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213463" y="6436311"/>
            <a:ext cx="687793" cy="68779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8978371" y="6534463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3786228" y="6469695"/>
            <a:ext cx="687793" cy="68779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551136" y="6567846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5034" y="1531393"/>
            <a:ext cx="6717990" cy="5014448"/>
            <a:chOff x="0" y="0"/>
            <a:chExt cx="1040792" cy="77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0792" cy="776869"/>
            </a:xfrm>
            <a:custGeom>
              <a:avLst/>
              <a:gdLst/>
              <a:ahLst/>
              <a:cxnLst/>
              <a:rect r="r" b="b" t="t" l="l"/>
              <a:pathLst>
                <a:path h="776869" w="1040792">
                  <a:moveTo>
                    <a:pt x="34572" y="0"/>
                  </a:moveTo>
                  <a:lnTo>
                    <a:pt x="1006220" y="0"/>
                  </a:lnTo>
                  <a:cubicBezTo>
                    <a:pt x="1015389" y="0"/>
                    <a:pt x="1024183" y="3642"/>
                    <a:pt x="1030666" y="10126"/>
                  </a:cubicBezTo>
                  <a:cubicBezTo>
                    <a:pt x="1037150" y="16610"/>
                    <a:pt x="1040792" y="25403"/>
                    <a:pt x="1040792" y="34572"/>
                  </a:cubicBezTo>
                  <a:lnTo>
                    <a:pt x="1040792" y="742297"/>
                  </a:lnTo>
                  <a:cubicBezTo>
                    <a:pt x="1040792" y="761391"/>
                    <a:pt x="1025314" y="776869"/>
                    <a:pt x="1006220" y="776869"/>
                  </a:cubicBezTo>
                  <a:lnTo>
                    <a:pt x="34572" y="776869"/>
                  </a:lnTo>
                  <a:cubicBezTo>
                    <a:pt x="15479" y="776869"/>
                    <a:pt x="0" y="761391"/>
                    <a:pt x="0" y="742297"/>
                  </a:cubicBezTo>
                  <a:lnTo>
                    <a:pt x="0" y="34572"/>
                  </a:lnTo>
                  <a:cubicBezTo>
                    <a:pt x="0" y="15479"/>
                    <a:pt x="15479" y="0"/>
                    <a:pt x="34572" y="0"/>
                  </a:cubicBezTo>
                  <a:close/>
                </a:path>
              </a:pathLst>
            </a:custGeom>
            <a:blipFill>
              <a:blip r:embed="rId2"/>
              <a:stretch>
                <a:fillRect l="-3230" t="-8789" r="-18462" b="0"/>
              </a:stretch>
            </a:blipFill>
            <a:ln w="104775" cap="rnd">
              <a:gradFill>
                <a:gsLst>
                  <a:gs pos="0">
                    <a:srgbClr val="E46001">
                      <a:alpha val="100000"/>
                    </a:srgbClr>
                  </a:gs>
                  <a:gs pos="100000">
                    <a:srgbClr val="EE993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3333240" y="4470388"/>
            <a:ext cx="5988713" cy="4510912"/>
            <a:chOff x="0" y="0"/>
            <a:chExt cx="1224121" cy="9220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4121" cy="922052"/>
            </a:xfrm>
            <a:custGeom>
              <a:avLst/>
              <a:gdLst/>
              <a:ahLst/>
              <a:cxnLst/>
              <a:rect r="r" b="b" t="t" l="l"/>
              <a:pathLst>
                <a:path h="922052" w="1224121">
                  <a:moveTo>
                    <a:pt x="71101" y="0"/>
                  </a:moveTo>
                  <a:lnTo>
                    <a:pt x="1153020" y="0"/>
                  </a:lnTo>
                  <a:cubicBezTo>
                    <a:pt x="1171877" y="0"/>
                    <a:pt x="1189962" y="7491"/>
                    <a:pt x="1203296" y="20825"/>
                  </a:cubicBezTo>
                  <a:cubicBezTo>
                    <a:pt x="1216630" y="34159"/>
                    <a:pt x="1224121" y="52244"/>
                    <a:pt x="1224121" y="71101"/>
                  </a:cubicBezTo>
                  <a:lnTo>
                    <a:pt x="1224121" y="850950"/>
                  </a:lnTo>
                  <a:cubicBezTo>
                    <a:pt x="1224121" y="869808"/>
                    <a:pt x="1216630" y="887893"/>
                    <a:pt x="1203296" y="901227"/>
                  </a:cubicBezTo>
                  <a:cubicBezTo>
                    <a:pt x="1189962" y="914561"/>
                    <a:pt x="1171877" y="922052"/>
                    <a:pt x="1153020" y="922052"/>
                  </a:cubicBezTo>
                  <a:lnTo>
                    <a:pt x="71101" y="922052"/>
                  </a:lnTo>
                  <a:cubicBezTo>
                    <a:pt x="31833" y="922052"/>
                    <a:pt x="0" y="890219"/>
                    <a:pt x="0" y="850950"/>
                  </a:cubicBezTo>
                  <a:lnTo>
                    <a:pt x="0" y="71101"/>
                  </a:lnTo>
                  <a:cubicBezTo>
                    <a:pt x="0" y="31833"/>
                    <a:pt x="31833" y="0"/>
                    <a:pt x="71101" y="0"/>
                  </a:cubicBezTo>
                  <a:close/>
                </a:path>
              </a:pathLst>
            </a:custGeom>
            <a:blipFill>
              <a:blip r:embed="rId3"/>
              <a:stretch>
                <a:fillRect l="-6441" t="0" r="-6441" b="0"/>
              </a:stretch>
            </a:blipFill>
            <a:ln w="1428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623050" y="3804163"/>
            <a:ext cx="563046" cy="563046"/>
          </a:xfrm>
          <a:custGeom>
            <a:avLst/>
            <a:gdLst/>
            <a:ahLst/>
            <a:cxnLst/>
            <a:rect r="r" b="b" t="t" l="l"/>
            <a:pathLst>
              <a:path h="563046" w="563046">
                <a:moveTo>
                  <a:pt x="0" y="0"/>
                </a:moveTo>
                <a:lnTo>
                  <a:pt x="563046" y="0"/>
                </a:lnTo>
                <a:lnTo>
                  <a:pt x="563046" y="563046"/>
                </a:lnTo>
                <a:lnTo>
                  <a:pt x="0" y="56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23050" y="5023921"/>
            <a:ext cx="563046" cy="563046"/>
          </a:xfrm>
          <a:custGeom>
            <a:avLst/>
            <a:gdLst/>
            <a:ahLst/>
            <a:cxnLst/>
            <a:rect r="r" b="b" t="t" l="l"/>
            <a:pathLst>
              <a:path h="563046" w="563046">
                <a:moveTo>
                  <a:pt x="0" y="0"/>
                </a:moveTo>
                <a:lnTo>
                  <a:pt x="563046" y="0"/>
                </a:lnTo>
                <a:lnTo>
                  <a:pt x="563046" y="563047"/>
                </a:lnTo>
                <a:lnTo>
                  <a:pt x="0" y="56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3050" y="6320591"/>
            <a:ext cx="563046" cy="563046"/>
          </a:xfrm>
          <a:custGeom>
            <a:avLst/>
            <a:gdLst/>
            <a:ahLst/>
            <a:cxnLst/>
            <a:rect r="r" b="b" t="t" l="l"/>
            <a:pathLst>
              <a:path h="563046" w="563046">
                <a:moveTo>
                  <a:pt x="0" y="0"/>
                </a:moveTo>
                <a:lnTo>
                  <a:pt x="563046" y="0"/>
                </a:lnTo>
                <a:lnTo>
                  <a:pt x="563046" y="563047"/>
                </a:lnTo>
                <a:lnTo>
                  <a:pt x="0" y="56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284394" y="8981869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9623050" y="3138488"/>
            <a:ext cx="8664950" cy="0"/>
          </a:xfrm>
          <a:prstGeom prst="line">
            <a:avLst/>
          </a:prstGeom>
          <a:ln cap="flat" w="104775">
            <a:solidFill>
              <a:srgbClr val="D9D9D9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623050" y="7411361"/>
            <a:ext cx="563046" cy="563046"/>
          </a:xfrm>
          <a:custGeom>
            <a:avLst/>
            <a:gdLst/>
            <a:ahLst/>
            <a:cxnLst/>
            <a:rect r="r" b="b" t="t" l="l"/>
            <a:pathLst>
              <a:path h="563046" w="563046">
                <a:moveTo>
                  <a:pt x="0" y="0"/>
                </a:moveTo>
                <a:lnTo>
                  <a:pt x="563046" y="0"/>
                </a:lnTo>
                <a:lnTo>
                  <a:pt x="563046" y="563047"/>
                </a:lnTo>
                <a:lnTo>
                  <a:pt x="0" y="56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23050" y="904875"/>
            <a:ext cx="8173682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How Smart Wearables Use IoT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16952" y="3656426"/>
            <a:ext cx="635108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</a:t>
            </a:r>
            <a:r>
              <a:rPr lang="en-US" b="true" sz="2400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</a:rPr>
              <a:t>lection</a:t>
            </a: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: Sensors capture heart rate, movement, temperature, etc.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6952" y="4876184"/>
            <a:ext cx="635108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Communication</a:t>
            </a: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: Devi</a:t>
            </a: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ces sync with smartphones or cloud servers.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16952" y="6172854"/>
            <a:ext cx="635108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399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</a:rPr>
              <a:t>Analytics</a:t>
            </a:r>
            <a:r>
              <a:rPr lang="en-US" sz="2399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: AI/ML algorithms pro</a:t>
            </a:r>
            <a:r>
              <a:rPr lang="en-US" sz="2399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cess user data for insights.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16952" y="7299184"/>
            <a:ext cx="6351080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399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</a:rPr>
              <a:t>Feedback</a:t>
            </a:r>
            <a:r>
              <a:rPr lang="en-US" sz="2399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: Results shown</a:t>
            </a:r>
            <a:r>
              <a:rPr lang="en-US" sz="2399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 via apps or notifications.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03466" y="-1980432"/>
            <a:ext cx="8712840" cy="87128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35634" y="8981869"/>
            <a:ext cx="8157566" cy="81575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157685"/>
            <a:ext cx="7959689" cy="4327947"/>
            <a:chOff x="0" y="0"/>
            <a:chExt cx="1553300" cy="8445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3300" cy="844581"/>
            </a:xfrm>
            <a:custGeom>
              <a:avLst/>
              <a:gdLst/>
              <a:ahLst/>
              <a:cxnLst/>
              <a:rect r="r" b="b" t="t" l="l"/>
              <a:pathLst>
                <a:path h="844581" w="1553300">
                  <a:moveTo>
                    <a:pt x="34042" y="0"/>
                  </a:moveTo>
                  <a:lnTo>
                    <a:pt x="1519258" y="0"/>
                  </a:lnTo>
                  <a:cubicBezTo>
                    <a:pt x="1528287" y="0"/>
                    <a:pt x="1536945" y="3587"/>
                    <a:pt x="1543330" y="9971"/>
                  </a:cubicBezTo>
                  <a:cubicBezTo>
                    <a:pt x="1549714" y="16355"/>
                    <a:pt x="1553300" y="25014"/>
                    <a:pt x="1553300" y="34042"/>
                  </a:cubicBezTo>
                  <a:lnTo>
                    <a:pt x="1553300" y="810539"/>
                  </a:lnTo>
                  <a:cubicBezTo>
                    <a:pt x="1553300" y="819567"/>
                    <a:pt x="1549714" y="828226"/>
                    <a:pt x="1543330" y="834610"/>
                  </a:cubicBezTo>
                  <a:cubicBezTo>
                    <a:pt x="1536945" y="840994"/>
                    <a:pt x="1528287" y="844581"/>
                    <a:pt x="1519258" y="844581"/>
                  </a:cubicBezTo>
                  <a:lnTo>
                    <a:pt x="34042" y="844581"/>
                  </a:lnTo>
                  <a:cubicBezTo>
                    <a:pt x="25014" y="844581"/>
                    <a:pt x="16355" y="840994"/>
                    <a:pt x="9971" y="834610"/>
                  </a:cubicBezTo>
                  <a:cubicBezTo>
                    <a:pt x="3587" y="828226"/>
                    <a:pt x="0" y="819567"/>
                    <a:pt x="0" y="810539"/>
                  </a:cubicBezTo>
                  <a:lnTo>
                    <a:pt x="0" y="34042"/>
                  </a:lnTo>
                  <a:cubicBezTo>
                    <a:pt x="0" y="25014"/>
                    <a:pt x="3587" y="16355"/>
                    <a:pt x="9971" y="9971"/>
                  </a:cubicBezTo>
                  <a:cubicBezTo>
                    <a:pt x="16355" y="3587"/>
                    <a:pt x="25014" y="0"/>
                    <a:pt x="3404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44045" r="0" b="-31997"/>
              </a:stretch>
            </a:blipFill>
            <a:ln w="104775" cap="rnd">
              <a:gradFill>
                <a:gsLst>
                  <a:gs pos="0">
                    <a:srgbClr val="E46001">
                      <a:alpha val="100000"/>
                    </a:srgbClr>
                  </a:gs>
                  <a:gs pos="100000">
                    <a:srgbClr val="EE993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AutoShape 10" id="10"/>
          <p:cNvSpPr/>
          <p:nvPr/>
        </p:nvSpPr>
        <p:spPr>
          <a:xfrm>
            <a:off x="9954336" y="3269271"/>
            <a:ext cx="8189599" cy="0"/>
          </a:xfrm>
          <a:prstGeom prst="line">
            <a:avLst/>
          </a:prstGeom>
          <a:ln cap="rnd" w="104775">
            <a:solidFill>
              <a:srgbClr val="D9D9D9">
                <a:alpha val="40000"/>
              </a:srgbClr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700478" y="6366857"/>
            <a:ext cx="995232" cy="99523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61560" lIns="61560" bIns="61560" rIns="6156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32758" y="6366857"/>
            <a:ext cx="995232" cy="99523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61560" lIns="61560" bIns="61560" rIns="6156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49441" y="6366857"/>
            <a:ext cx="995232" cy="99523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61560" lIns="61560" bIns="61560" rIns="6156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618690" y="6366857"/>
            <a:ext cx="995232" cy="99523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61560" lIns="61560" bIns="61560" rIns="6156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true" rot="0">
            <a:off x="284394" y="8981869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15695295" y="3679996"/>
            <a:ext cx="1797006" cy="1976707"/>
          </a:xfrm>
          <a:custGeom>
            <a:avLst/>
            <a:gdLst/>
            <a:ahLst/>
            <a:cxnLst/>
            <a:rect r="r" b="b" t="t" l="l"/>
            <a:pathLst>
              <a:path h="1976707" w="1797006">
                <a:moveTo>
                  <a:pt x="1797006" y="0"/>
                </a:moveTo>
                <a:lnTo>
                  <a:pt x="0" y="0"/>
                </a:lnTo>
                <a:lnTo>
                  <a:pt x="0" y="1976707"/>
                </a:lnTo>
                <a:lnTo>
                  <a:pt x="1797006" y="1976707"/>
                </a:lnTo>
                <a:lnTo>
                  <a:pt x="17970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954336" y="904875"/>
            <a:ext cx="7978920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b="true" sz="6000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Se</a:t>
            </a:r>
            <a:r>
              <a:rPr lang="en-US" b="true" sz="6000" strike="noStrike" u="non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c</a:t>
            </a:r>
            <a:r>
              <a:rPr lang="en-US" b="true" sz="6000" strike="noStrike" u="non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uri</a:t>
            </a:r>
            <a:r>
              <a:rPr lang="en-US" b="true" sz="6000" strike="noStrike" u="non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  <a:r>
              <a:rPr lang="en-US" b="true" sz="6000" strike="noStrike" u="non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y</a:t>
            </a:r>
            <a:r>
              <a:rPr lang="en-US" b="true" sz="6000" strike="noStrike" u="non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 Challenges in Sm</a:t>
            </a:r>
            <a:r>
              <a:rPr lang="en-US" b="true" sz="6000" strike="noStrike" u="non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art Wearables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18039" y="7529416"/>
            <a:ext cx="2424671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Privacy Risks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99984" y="7529416"/>
            <a:ext cx="33962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Weak Au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thentication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74738" y="7529416"/>
            <a:ext cx="278215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Unsec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ured Communication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18196" y="7529416"/>
            <a:ext cx="33962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Thi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rd-party App Risks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51386" y="6618728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19106" y="6618728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86827" y="6618728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537318" y="6618728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919" y="236883"/>
            <a:ext cx="18677312" cy="9773686"/>
            <a:chOff x="0" y="0"/>
            <a:chExt cx="4919127" cy="257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9127" cy="2574140"/>
            </a:xfrm>
            <a:custGeom>
              <a:avLst/>
              <a:gdLst/>
              <a:ahLst/>
              <a:cxnLst/>
              <a:rect r="r" b="b" t="t" l="l"/>
              <a:pathLst>
                <a:path h="2574140" w="4919127">
                  <a:moveTo>
                    <a:pt x="21140" y="0"/>
                  </a:moveTo>
                  <a:lnTo>
                    <a:pt x="4897987" y="0"/>
                  </a:lnTo>
                  <a:cubicBezTo>
                    <a:pt x="4909663" y="0"/>
                    <a:pt x="4919127" y="9465"/>
                    <a:pt x="4919127" y="21140"/>
                  </a:cubicBezTo>
                  <a:lnTo>
                    <a:pt x="4919127" y="2553000"/>
                  </a:lnTo>
                  <a:cubicBezTo>
                    <a:pt x="4919127" y="2558606"/>
                    <a:pt x="4916900" y="2563983"/>
                    <a:pt x="4912935" y="2567948"/>
                  </a:cubicBezTo>
                  <a:cubicBezTo>
                    <a:pt x="4908971" y="2571912"/>
                    <a:pt x="4903594" y="2574140"/>
                    <a:pt x="4897987" y="2574140"/>
                  </a:cubicBezTo>
                  <a:lnTo>
                    <a:pt x="21140" y="2574140"/>
                  </a:lnTo>
                  <a:cubicBezTo>
                    <a:pt x="15533" y="2574140"/>
                    <a:pt x="10156" y="2571912"/>
                    <a:pt x="6192" y="2567948"/>
                  </a:cubicBezTo>
                  <a:cubicBezTo>
                    <a:pt x="2227" y="2563983"/>
                    <a:pt x="0" y="2558606"/>
                    <a:pt x="0" y="2553000"/>
                  </a:cubicBezTo>
                  <a:lnTo>
                    <a:pt x="0" y="21140"/>
                  </a:lnTo>
                  <a:cubicBezTo>
                    <a:pt x="0" y="15533"/>
                    <a:pt x="2227" y="10156"/>
                    <a:pt x="6192" y="6192"/>
                  </a:cubicBezTo>
                  <a:cubicBezTo>
                    <a:pt x="10156" y="2227"/>
                    <a:pt x="15533" y="0"/>
                    <a:pt x="211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919127" cy="264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3094" y="1028700"/>
            <a:ext cx="7830906" cy="2180145"/>
            <a:chOff x="0" y="0"/>
            <a:chExt cx="2062461" cy="574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2461" cy="574194"/>
            </a:xfrm>
            <a:custGeom>
              <a:avLst/>
              <a:gdLst/>
              <a:ahLst/>
              <a:cxnLst/>
              <a:rect r="r" b="b" t="t" l="l"/>
              <a:pathLst>
                <a:path h="574194" w="2062461">
                  <a:moveTo>
                    <a:pt x="50420" y="0"/>
                  </a:moveTo>
                  <a:lnTo>
                    <a:pt x="2012041" y="0"/>
                  </a:lnTo>
                  <a:cubicBezTo>
                    <a:pt x="2025413" y="0"/>
                    <a:pt x="2038237" y="5312"/>
                    <a:pt x="2047693" y="14768"/>
                  </a:cubicBezTo>
                  <a:cubicBezTo>
                    <a:pt x="2057149" y="24223"/>
                    <a:pt x="2062461" y="37048"/>
                    <a:pt x="2062461" y="50420"/>
                  </a:cubicBezTo>
                  <a:lnTo>
                    <a:pt x="2062461" y="523774"/>
                  </a:lnTo>
                  <a:cubicBezTo>
                    <a:pt x="2062461" y="551620"/>
                    <a:pt x="2039887" y="574194"/>
                    <a:pt x="2012041" y="574194"/>
                  </a:cubicBezTo>
                  <a:lnTo>
                    <a:pt x="50420" y="574194"/>
                  </a:lnTo>
                  <a:cubicBezTo>
                    <a:pt x="22574" y="574194"/>
                    <a:pt x="0" y="551620"/>
                    <a:pt x="0" y="523774"/>
                  </a:cubicBezTo>
                  <a:lnTo>
                    <a:pt x="0" y="50420"/>
                  </a:lnTo>
                  <a:cubicBezTo>
                    <a:pt x="0" y="22574"/>
                    <a:pt x="22574" y="0"/>
                    <a:pt x="504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E46001">
                      <a:alpha val="100000"/>
                    </a:srgbClr>
                  </a:gs>
                  <a:gs pos="100000">
                    <a:srgbClr val="EE993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062461" cy="64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68983" y="911748"/>
            <a:ext cx="6486416" cy="8539642"/>
            <a:chOff x="0" y="0"/>
            <a:chExt cx="1004915" cy="13230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4916" cy="1323014"/>
            </a:xfrm>
            <a:custGeom>
              <a:avLst/>
              <a:gdLst/>
              <a:ahLst/>
              <a:cxnLst/>
              <a:rect r="r" b="b" t="t" l="l"/>
              <a:pathLst>
                <a:path h="1323014" w="1004916">
                  <a:moveTo>
                    <a:pt x="59678" y="0"/>
                  </a:moveTo>
                  <a:lnTo>
                    <a:pt x="945238" y="0"/>
                  </a:lnTo>
                  <a:cubicBezTo>
                    <a:pt x="961065" y="0"/>
                    <a:pt x="976244" y="6287"/>
                    <a:pt x="987436" y="17479"/>
                  </a:cubicBezTo>
                  <a:cubicBezTo>
                    <a:pt x="998628" y="28671"/>
                    <a:pt x="1004916" y="43850"/>
                    <a:pt x="1004916" y="59678"/>
                  </a:cubicBezTo>
                  <a:lnTo>
                    <a:pt x="1004916" y="1263336"/>
                  </a:lnTo>
                  <a:cubicBezTo>
                    <a:pt x="1004916" y="1279164"/>
                    <a:pt x="998628" y="1294343"/>
                    <a:pt x="987436" y="1305535"/>
                  </a:cubicBezTo>
                  <a:cubicBezTo>
                    <a:pt x="976244" y="1316727"/>
                    <a:pt x="961065" y="1323014"/>
                    <a:pt x="945238" y="1323014"/>
                  </a:cubicBezTo>
                  <a:lnTo>
                    <a:pt x="59678" y="1323014"/>
                  </a:lnTo>
                  <a:cubicBezTo>
                    <a:pt x="43850" y="1323014"/>
                    <a:pt x="28671" y="1316727"/>
                    <a:pt x="17479" y="1305535"/>
                  </a:cubicBezTo>
                  <a:cubicBezTo>
                    <a:pt x="6287" y="1294343"/>
                    <a:pt x="0" y="1279164"/>
                    <a:pt x="0" y="1263336"/>
                  </a:cubicBezTo>
                  <a:lnTo>
                    <a:pt x="0" y="59678"/>
                  </a:lnTo>
                  <a:cubicBezTo>
                    <a:pt x="0" y="43850"/>
                    <a:pt x="6287" y="28671"/>
                    <a:pt x="17479" y="17479"/>
                  </a:cubicBezTo>
                  <a:cubicBezTo>
                    <a:pt x="28671" y="6287"/>
                    <a:pt x="43850" y="0"/>
                    <a:pt x="59678" y="0"/>
                  </a:cubicBezTo>
                  <a:close/>
                </a:path>
              </a:pathLst>
            </a:custGeom>
            <a:blipFill>
              <a:blip r:embed="rId2"/>
              <a:stretch>
                <a:fillRect l="-48617" t="0" r="-48617" b="0"/>
              </a:stretch>
            </a:blipFill>
            <a:ln w="104775" cap="rnd">
              <a:gradFill>
                <a:gsLst>
                  <a:gs pos="0">
                    <a:srgbClr val="E46001">
                      <a:alpha val="100000"/>
                    </a:srgbClr>
                  </a:gs>
                  <a:gs pos="100000">
                    <a:srgbClr val="EE993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true" rot="0">
            <a:off x="284394" y="8981869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17969" y="1230044"/>
            <a:ext cx="6621156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Common IoT Security Threats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1947" y="3545551"/>
            <a:ext cx="853635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Man-in-the-Middle (MITM) Attacks: </a:t>
            </a:r>
            <a:r>
              <a:rPr lang="en-US" sz="24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Intercepting data</a:t>
            </a:r>
            <a:r>
              <a:rPr lang="en-US" sz="24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between wearable and smartphone.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1947" y="4668431"/>
            <a:ext cx="853635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Data Breaches: </a:t>
            </a:r>
            <a:r>
              <a:rPr lang="en-US" sz="24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Unauthorized access to</a:t>
            </a:r>
            <a:r>
              <a:rPr lang="en-US" sz="24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cloud-stored health or biometric data.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1947" y="5734236"/>
            <a:ext cx="853635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Malware Injections: </a:t>
            </a:r>
            <a:r>
              <a:rPr lang="en-US" sz="24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Attackers in</a:t>
            </a:r>
            <a:r>
              <a:rPr lang="en-US" sz="24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stalling malicious firmware updates.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1947" y="6797226"/>
            <a:ext cx="853635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Denial-of-Service (DoS):</a:t>
            </a:r>
            <a:r>
              <a:rPr lang="en-US" sz="24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Flooding IoT devices wi</a:t>
            </a:r>
            <a:r>
              <a:rPr lang="en-US" sz="24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th traffic to disrupt service.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1947" y="7860216"/>
            <a:ext cx="8536356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Physical Tampering:</a:t>
            </a:r>
            <a:r>
              <a:rPr lang="en-US" sz="2400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 Accessing devices di</a:t>
            </a:r>
            <a:r>
              <a:rPr lang="en-US" sz="2400" strike="noStrike" u="none">
                <a:solidFill>
                  <a:srgbClr val="737373"/>
                </a:solidFill>
                <a:latin typeface="Poppins"/>
                <a:ea typeface="Poppins"/>
                <a:cs typeface="Poppins"/>
                <a:sym typeface="Poppins"/>
              </a:rPr>
              <a:t>rectly to extract stored data.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42526" y="-2140449"/>
            <a:ext cx="8712840" cy="87128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82825" y="9200591"/>
            <a:ext cx="5107430" cy="51074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9854" y="2215971"/>
            <a:ext cx="821282" cy="82128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3381" y="3394473"/>
            <a:ext cx="821282" cy="82128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76959" y="4739630"/>
            <a:ext cx="821282" cy="8212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5553" y="2447543"/>
            <a:ext cx="9154083" cy="4204267"/>
            <a:chOff x="0" y="0"/>
            <a:chExt cx="1016801" cy="4669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6801" cy="466994"/>
            </a:xfrm>
            <a:custGeom>
              <a:avLst/>
              <a:gdLst/>
              <a:ahLst/>
              <a:cxnLst/>
              <a:rect r="r" b="b" t="t" l="l"/>
              <a:pathLst>
                <a:path h="466994" w="1016801">
                  <a:moveTo>
                    <a:pt x="42287" y="0"/>
                  </a:moveTo>
                  <a:lnTo>
                    <a:pt x="974515" y="0"/>
                  </a:lnTo>
                  <a:cubicBezTo>
                    <a:pt x="997869" y="0"/>
                    <a:pt x="1016801" y="18932"/>
                    <a:pt x="1016801" y="42287"/>
                  </a:cubicBezTo>
                  <a:lnTo>
                    <a:pt x="1016801" y="424707"/>
                  </a:lnTo>
                  <a:cubicBezTo>
                    <a:pt x="1016801" y="448062"/>
                    <a:pt x="997869" y="466994"/>
                    <a:pt x="974515" y="466994"/>
                  </a:cubicBezTo>
                  <a:lnTo>
                    <a:pt x="42287" y="466994"/>
                  </a:lnTo>
                  <a:cubicBezTo>
                    <a:pt x="18932" y="466994"/>
                    <a:pt x="0" y="448062"/>
                    <a:pt x="0" y="424707"/>
                  </a:cubicBezTo>
                  <a:lnTo>
                    <a:pt x="0" y="42287"/>
                  </a:lnTo>
                  <a:cubicBezTo>
                    <a:pt x="0" y="18932"/>
                    <a:pt x="18932" y="0"/>
                    <a:pt x="4228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355" r="0" b="-13355"/>
              </a:stretch>
            </a:blipFill>
            <a:ln w="104775" cap="rnd">
              <a:gradFill>
                <a:gsLst>
                  <a:gs pos="0">
                    <a:srgbClr val="E46001">
                      <a:alpha val="100000"/>
                    </a:srgbClr>
                  </a:gs>
                  <a:gs pos="100000">
                    <a:srgbClr val="EE993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Freeform 19" id="19"/>
          <p:cNvSpPr/>
          <p:nvPr/>
        </p:nvSpPr>
        <p:spPr>
          <a:xfrm flipH="false" flipV="true" rot="0">
            <a:off x="284394" y="8981869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742526" y="7559991"/>
            <a:ext cx="2184171" cy="1520977"/>
          </a:xfrm>
          <a:custGeom>
            <a:avLst/>
            <a:gdLst/>
            <a:ahLst/>
            <a:cxnLst/>
            <a:rect r="r" b="b" t="t" l="l"/>
            <a:pathLst>
              <a:path h="1520977" w="2184171">
                <a:moveTo>
                  <a:pt x="0" y="0"/>
                </a:moveTo>
                <a:lnTo>
                  <a:pt x="2184171" y="0"/>
                </a:lnTo>
                <a:lnTo>
                  <a:pt x="2184171" y="1520977"/>
                </a:lnTo>
                <a:lnTo>
                  <a:pt x="0" y="1520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76959" y="5937150"/>
            <a:ext cx="821282" cy="8212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76959" y="7387082"/>
            <a:ext cx="821282" cy="82128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76959" y="8670327"/>
            <a:ext cx="821282" cy="82128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8700" y="386536"/>
            <a:ext cx="1577139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Security Solutions &amp; Best Practices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31051" y="2232946"/>
            <a:ext cx="5803473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End-to-End Encryption: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Secure data in transi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 and at rest.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24578" y="3411447"/>
            <a:ext cx="580994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Regular Firmware Updates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: Patch vulnerabili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ties promptly.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18156" y="4756604"/>
            <a:ext cx="5986702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Strong Authentication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: Use biometrics or multi-factor a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uthentication.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15034" y="2380868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15034" y="3559369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15034" y="4904526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718156" y="5954124"/>
            <a:ext cx="5816368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Secure APIs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: Prevent 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unauthorized data access.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15034" y="6102046"/>
            <a:ext cx="1157977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2718156" y="7404056"/>
            <a:ext cx="538466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Data Minimization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: Collect only 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necessary user data.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15034" y="7551978"/>
            <a:ext cx="1157977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2718156" y="8687301"/>
            <a:ext cx="538466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User Awareness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: Educate </a:t>
            </a:r>
            <a:r>
              <a:rPr lang="en-US" b="true" sz="2400">
                <a:solidFill>
                  <a:srgbClr val="7373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users about security settings and risks.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15034" y="8835223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370263" y="7731048"/>
            <a:ext cx="5384664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“Security has to b</a:t>
            </a:r>
            <a:r>
              <a:rPr lang="en-US" b="true" sz="2400">
                <a:solidFill>
                  <a:srgbClr val="737373"/>
                </a:solidFill>
                <a:latin typeface="Poppins Bold"/>
                <a:ea typeface="Poppins Bold"/>
                <a:cs typeface="Poppins Bold"/>
                <a:sym typeface="Poppins Bold"/>
              </a:rPr>
              <a:t>e built in — not added later.”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8744" y="1028700"/>
            <a:ext cx="6655096" cy="7256931"/>
            <a:chOff x="0" y="0"/>
            <a:chExt cx="901327" cy="982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1327" cy="982836"/>
            </a:xfrm>
            <a:custGeom>
              <a:avLst/>
              <a:gdLst/>
              <a:ahLst/>
              <a:cxnLst/>
              <a:rect r="r" b="b" t="t" l="l"/>
              <a:pathLst>
                <a:path h="982836" w="901327">
                  <a:moveTo>
                    <a:pt x="58165" y="0"/>
                  </a:moveTo>
                  <a:lnTo>
                    <a:pt x="843162" y="0"/>
                  </a:lnTo>
                  <a:cubicBezTo>
                    <a:pt x="875286" y="0"/>
                    <a:pt x="901327" y="26042"/>
                    <a:pt x="901327" y="58165"/>
                  </a:cubicBezTo>
                  <a:lnTo>
                    <a:pt x="901327" y="924671"/>
                  </a:lnTo>
                  <a:cubicBezTo>
                    <a:pt x="901327" y="956795"/>
                    <a:pt x="875286" y="982836"/>
                    <a:pt x="843162" y="982836"/>
                  </a:cubicBezTo>
                  <a:lnTo>
                    <a:pt x="58165" y="982836"/>
                  </a:lnTo>
                  <a:cubicBezTo>
                    <a:pt x="26042" y="982836"/>
                    <a:pt x="0" y="956795"/>
                    <a:pt x="0" y="924671"/>
                  </a:cubicBezTo>
                  <a:lnTo>
                    <a:pt x="0" y="58165"/>
                  </a:lnTo>
                  <a:cubicBezTo>
                    <a:pt x="0" y="26042"/>
                    <a:pt x="26042" y="0"/>
                    <a:pt x="58165" y="0"/>
                  </a:cubicBezTo>
                  <a:close/>
                </a:path>
              </a:pathLst>
            </a:custGeom>
            <a:blipFill>
              <a:blip r:embed="rId2"/>
              <a:stretch>
                <a:fillRect l="-32381" t="0" r="-32381" b="0"/>
              </a:stretch>
            </a:blipFill>
            <a:ln w="104775" cap="rnd">
              <a:gradFill>
                <a:gsLst>
                  <a:gs pos="0">
                    <a:srgbClr val="E46001">
                      <a:alpha val="100000"/>
                    </a:srgbClr>
                  </a:gs>
                  <a:gs pos="100000">
                    <a:srgbClr val="EE993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678241" y="3102855"/>
            <a:ext cx="687793" cy="68779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78241" y="5129775"/>
            <a:ext cx="687793" cy="6877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true" rot="0">
            <a:off x="16744950" y="903422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102870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028700" y="0"/>
                </a:lnTo>
                <a:lnTo>
                  <a:pt x="1028700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96889" y="2998441"/>
            <a:ext cx="7662411" cy="180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B0A0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 in Secu</a:t>
            </a:r>
            <a:r>
              <a:rPr lang="en-US" b="true" sz="3000">
                <a:solidFill>
                  <a:srgbClr val="0B0A0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rity: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Detects abnormal device behavior and intrusion attempts.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Predictive analytics for threat detection.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6889" y="5025361"/>
            <a:ext cx="7662411" cy="180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B0A0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Blockcha</a:t>
            </a:r>
            <a:r>
              <a:rPr lang="en-US" b="true" sz="3000">
                <a:solidFill>
                  <a:srgbClr val="0B0A0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Provides decentralized and tamper-proof record of device transactions.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Improves authentication and data integrity.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38913" y="904875"/>
            <a:ext cx="9223854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Role of AI &amp; Blockchain in IoT Security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43149" y="3201007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43149" y="5227927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2477" y="-1306434"/>
            <a:ext cx="8712840" cy="87128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84720" y="8440064"/>
            <a:ext cx="5107430" cy="51074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F2F3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2123" y="735530"/>
            <a:ext cx="6655096" cy="7256931"/>
            <a:chOff x="0" y="0"/>
            <a:chExt cx="901327" cy="982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1327" cy="982836"/>
            </a:xfrm>
            <a:custGeom>
              <a:avLst/>
              <a:gdLst/>
              <a:ahLst/>
              <a:cxnLst/>
              <a:rect r="r" b="b" t="t" l="l"/>
              <a:pathLst>
                <a:path h="982836" w="901327">
                  <a:moveTo>
                    <a:pt x="29083" y="0"/>
                  </a:moveTo>
                  <a:lnTo>
                    <a:pt x="872245" y="0"/>
                  </a:lnTo>
                  <a:cubicBezTo>
                    <a:pt x="888307" y="0"/>
                    <a:pt x="901327" y="13021"/>
                    <a:pt x="901327" y="29083"/>
                  </a:cubicBezTo>
                  <a:lnTo>
                    <a:pt x="901327" y="953754"/>
                  </a:lnTo>
                  <a:cubicBezTo>
                    <a:pt x="901327" y="969816"/>
                    <a:pt x="888307" y="982836"/>
                    <a:pt x="872245" y="982836"/>
                  </a:cubicBezTo>
                  <a:lnTo>
                    <a:pt x="29083" y="982836"/>
                  </a:lnTo>
                  <a:cubicBezTo>
                    <a:pt x="13021" y="982836"/>
                    <a:pt x="0" y="969816"/>
                    <a:pt x="0" y="953754"/>
                  </a:cubicBezTo>
                  <a:lnTo>
                    <a:pt x="0" y="29083"/>
                  </a:lnTo>
                  <a:cubicBezTo>
                    <a:pt x="0" y="13021"/>
                    <a:pt x="13021" y="0"/>
                    <a:pt x="29083" y="0"/>
                  </a:cubicBezTo>
                  <a:close/>
                </a:path>
              </a:pathLst>
            </a:custGeom>
            <a:blipFill>
              <a:blip r:embed="rId2"/>
              <a:stretch>
                <a:fillRect l="-32381" t="0" r="-32381" b="0"/>
              </a:stretch>
            </a:blipFill>
            <a:ln w="104775" cap="rnd">
              <a:gradFill>
                <a:gsLst>
                  <a:gs pos="0">
                    <a:srgbClr val="E46001">
                      <a:alpha val="100000"/>
                    </a:srgbClr>
                  </a:gs>
                  <a:gs pos="100000">
                    <a:srgbClr val="EE9937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383328" y="3839562"/>
            <a:ext cx="687793" cy="68779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83328" y="5059321"/>
            <a:ext cx="687793" cy="68779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83328" y="6279080"/>
            <a:ext cx="687793" cy="68779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true" rot="0">
            <a:off x="284394" y="8981869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1028700"/>
                </a:moveTo>
                <a:lnTo>
                  <a:pt x="1028700" y="1028700"/>
                </a:lnTo>
                <a:lnTo>
                  <a:pt x="1028700" y="0"/>
                </a:lnTo>
                <a:lnTo>
                  <a:pt x="0" y="0"/>
                </a:lnTo>
                <a:lnTo>
                  <a:pt x="0" y="10287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9144000" y="3301761"/>
            <a:ext cx="9144000" cy="0"/>
          </a:xfrm>
          <a:prstGeom prst="line">
            <a:avLst/>
          </a:prstGeom>
          <a:ln cap="flat" w="104775">
            <a:solidFill>
              <a:srgbClr val="D9D9D9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true" flipV="false" rot="0">
            <a:off x="192465" y="8004237"/>
            <a:ext cx="2241259" cy="2282763"/>
          </a:xfrm>
          <a:custGeom>
            <a:avLst/>
            <a:gdLst/>
            <a:ahLst/>
            <a:cxnLst/>
            <a:rect r="r" b="b" t="t" l="l"/>
            <a:pathLst>
              <a:path h="2282763" w="2241259">
                <a:moveTo>
                  <a:pt x="2241258" y="0"/>
                </a:moveTo>
                <a:lnTo>
                  <a:pt x="0" y="0"/>
                </a:lnTo>
                <a:lnTo>
                  <a:pt x="0" y="2282763"/>
                </a:lnTo>
                <a:lnTo>
                  <a:pt x="2241258" y="2282763"/>
                </a:lnTo>
                <a:lnTo>
                  <a:pt x="224125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387565" y="7425095"/>
            <a:ext cx="687793" cy="68779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387565" y="8573810"/>
            <a:ext cx="687793" cy="68779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640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42543" lIns="42543" bIns="42543" rIns="42543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301977" y="3754199"/>
            <a:ext cx="3943383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Adoption of Z</a:t>
            </a: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ero-Trust Architecture.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01977" y="4973957"/>
            <a:ext cx="4682743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More regulatory compliance (GDPR, DPDP, ISO/IEC 27001).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81913" y="904875"/>
            <a:ext cx="8333884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E46404"/>
                </a:solidFill>
                <a:latin typeface="Agrandir Bold"/>
                <a:ea typeface="Agrandir Bold"/>
                <a:cs typeface="Agrandir Bold"/>
                <a:sym typeface="Agrandir Bold"/>
              </a:rPr>
              <a:t>Future of Wearable &amp; IoT Security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01977" y="6193716"/>
            <a:ext cx="4584159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Hardware-level encryption becoming</a:t>
            </a: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 standard.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44000" y="3939181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48237" y="5157473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44000" y="6377231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06213" y="7339732"/>
            <a:ext cx="5447953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Edge computing for localized data processing</a:t>
            </a: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 to reduce exposure.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48237" y="7523247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06213" y="8488447"/>
            <a:ext cx="5447953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User control &amp; transparency</a:t>
            </a:r>
            <a:r>
              <a:rPr lang="en-US" sz="24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 as a key focus.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148237" y="8671962"/>
            <a:ext cx="115797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DAG1BO432lI</dc:identifier>
  <dcterms:modified xsi:type="dcterms:W3CDTF">2011-08-01T06:04:30Z</dcterms:modified>
  <cp:revision>1</cp:revision>
  <dc:title>Orange and White Modern Technology Pitch Deck Presentation</dc:title>
</cp:coreProperties>
</file>